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97"/>
    <p:restoredTop sz="94523"/>
  </p:normalViewPr>
  <p:slideViewPr>
    <p:cSldViewPr snapToGrid="0">
      <p:cViewPr varScale="1">
        <p:scale>
          <a:sx n="95" d="100"/>
          <a:sy n="95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3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18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0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9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8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5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0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6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ensemble.RandomForestRegressor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traight Connector 6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7" name="Rectangle 8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Picture 1" descr="Triangular abstract background">
            <a:extLst>
              <a:ext uri="{FF2B5EF4-FFF2-40B4-BE49-F238E27FC236}">
                <a16:creationId xmlns:a16="http://schemas.microsoft.com/office/drawing/2014/main" id="{C9274F2D-8F9D-928A-2305-438AF680C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1" y="21166"/>
            <a:ext cx="12191979" cy="6857989"/>
          </a:xfrm>
          <a:prstGeom prst="rect">
            <a:avLst/>
          </a:prstGeom>
          <a:ln w="28575">
            <a:solidFill>
              <a:schemeClr val="accent1">
                <a:alpha val="25000"/>
              </a:schemeClr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2A54FA8-3DCF-4654-2C25-C9D85FF93D4E}"/>
              </a:ext>
            </a:extLst>
          </p:cNvPr>
          <p:cNvSpPr/>
          <p:nvPr/>
        </p:nvSpPr>
        <p:spPr>
          <a:xfrm>
            <a:off x="3845707" y="107659"/>
            <a:ext cx="4500563" cy="14859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17DA70-D29E-F373-258D-1754405CD131}"/>
              </a:ext>
            </a:extLst>
          </p:cNvPr>
          <p:cNvSpPr txBox="1"/>
          <p:nvPr/>
        </p:nvSpPr>
        <p:spPr>
          <a:xfrm>
            <a:off x="4219061" y="600430"/>
            <a:ext cx="375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</a:rPr>
              <a:t>Etapa de Análisis</a:t>
            </a:r>
          </a:p>
        </p:txBody>
      </p:sp>
      <p:sp>
        <p:nvSpPr>
          <p:cNvPr id="65" name="Rectángulo redondeado 64">
            <a:extLst>
              <a:ext uri="{FF2B5EF4-FFF2-40B4-BE49-F238E27FC236}">
                <a16:creationId xmlns:a16="http://schemas.microsoft.com/office/drawing/2014/main" id="{BD5039B9-FDE4-E6B9-A05A-A2D15CBFCB05}"/>
              </a:ext>
            </a:extLst>
          </p:cNvPr>
          <p:cNvSpPr/>
          <p:nvPr/>
        </p:nvSpPr>
        <p:spPr>
          <a:xfrm>
            <a:off x="1926430" y="2310057"/>
            <a:ext cx="3019927" cy="1118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Rectángulo redondeado 66">
            <a:extLst>
              <a:ext uri="{FF2B5EF4-FFF2-40B4-BE49-F238E27FC236}">
                <a16:creationId xmlns:a16="http://schemas.microsoft.com/office/drawing/2014/main" id="{BB7AD839-2B4C-8081-AB5E-65DE78467C75}"/>
              </a:ext>
            </a:extLst>
          </p:cNvPr>
          <p:cNvSpPr/>
          <p:nvPr/>
        </p:nvSpPr>
        <p:spPr>
          <a:xfrm>
            <a:off x="7059215" y="2310057"/>
            <a:ext cx="3019927" cy="1118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2256A80B-5963-46AB-A1E4-64855EF8D2A0}"/>
              </a:ext>
            </a:extLst>
          </p:cNvPr>
          <p:cNvSpPr txBox="1"/>
          <p:nvPr/>
        </p:nvSpPr>
        <p:spPr>
          <a:xfrm>
            <a:off x="1559466" y="2540184"/>
            <a:ext cx="3753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Análisis</a:t>
            </a:r>
          </a:p>
          <a:p>
            <a:pPr algn="ctr"/>
            <a:r>
              <a:rPr lang="es-MX" sz="2400" b="1" dirty="0">
                <a:solidFill>
                  <a:schemeClr val="bg1"/>
                </a:solidFill>
              </a:rPr>
              <a:t>espacial</a:t>
            </a:r>
          </a:p>
        </p:txBody>
      </p:sp>
      <p:sp>
        <p:nvSpPr>
          <p:cNvPr id="185" name="CuadroTexto 184">
            <a:extLst>
              <a:ext uri="{FF2B5EF4-FFF2-40B4-BE49-F238E27FC236}">
                <a16:creationId xmlns:a16="http://schemas.microsoft.com/office/drawing/2014/main" id="{A7A27634-68F5-917C-A91C-A98BB6F91CC1}"/>
              </a:ext>
            </a:extLst>
          </p:cNvPr>
          <p:cNvSpPr txBox="1"/>
          <p:nvPr/>
        </p:nvSpPr>
        <p:spPr>
          <a:xfrm>
            <a:off x="6872785" y="2299671"/>
            <a:ext cx="3753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MX" sz="2400" b="1" dirty="0">
                <a:solidFill>
                  <a:schemeClr val="bg1"/>
                </a:solidFill>
              </a:rPr>
              <a:t>de</a:t>
            </a:r>
          </a:p>
          <a:p>
            <a:pPr algn="ctr"/>
            <a:r>
              <a:rPr lang="es-MX" sz="2400" b="1" dirty="0">
                <a:solidFill>
                  <a:schemeClr val="bg1"/>
                </a:solidFill>
              </a:rPr>
              <a:t>máquina</a:t>
            </a:r>
          </a:p>
        </p:txBody>
      </p:sp>
      <p:sp>
        <p:nvSpPr>
          <p:cNvPr id="189" name="Cerrar llave 188">
            <a:extLst>
              <a:ext uri="{FF2B5EF4-FFF2-40B4-BE49-F238E27FC236}">
                <a16:creationId xmlns:a16="http://schemas.microsoft.com/office/drawing/2014/main" id="{A6795450-47B3-1781-030A-E012DDA19185}"/>
              </a:ext>
            </a:extLst>
          </p:cNvPr>
          <p:cNvSpPr/>
          <p:nvPr/>
        </p:nvSpPr>
        <p:spPr>
          <a:xfrm rot="16200000">
            <a:off x="5567894" y="-2357054"/>
            <a:ext cx="830998" cy="884785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1" name="Cerrar llave 190">
            <a:extLst>
              <a:ext uri="{FF2B5EF4-FFF2-40B4-BE49-F238E27FC236}">
                <a16:creationId xmlns:a16="http://schemas.microsoft.com/office/drawing/2014/main" id="{63966DE9-0746-0D78-3BC7-739C20E74279}"/>
              </a:ext>
            </a:extLst>
          </p:cNvPr>
          <p:cNvSpPr/>
          <p:nvPr/>
        </p:nvSpPr>
        <p:spPr>
          <a:xfrm rot="16200000">
            <a:off x="2887123" y="1367235"/>
            <a:ext cx="928146" cy="5093999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2" name="Cerrar llave 191">
            <a:extLst>
              <a:ext uri="{FF2B5EF4-FFF2-40B4-BE49-F238E27FC236}">
                <a16:creationId xmlns:a16="http://schemas.microsoft.com/office/drawing/2014/main" id="{B5CA2A15-903D-BB1B-0879-16F3F3E78BFF}"/>
              </a:ext>
            </a:extLst>
          </p:cNvPr>
          <p:cNvSpPr/>
          <p:nvPr/>
        </p:nvSpPr>
        <p:spPr>
          <a:xfrm rot="16200000">
            <a:off x="8224147" y="1380784"/>
            <a:ext cx="928146" cy="5093999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3" name="Rectángulo 192">
            <a:extLst>
              <a:ext uri="{FF2B5EF4-FFF2-40B4-BE49-F238E27FC236}">
                <a16:creationId xmlns:a16="http://schemas.microsoft.com/office/drawing/2014/main" id="{55633CF3-C7C4-0C73-1305-4BEF940E685F}"/>
              </a:ext>
            </a:extLst>
          </p:cNvPr>
          <p:cNvSpPr/>
          <p:nvPr/>
        </p:nvSpPr>
        <p:spPr>
          <a:xfrm>
            <a:off x="1157634" y="4112577"/>
            <a:ext cx="4520261" cy="26875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1CE2F058-9F1F-BDCB-7084-2610A44022D5}"/>
              </a:ext>
            </a:extLst>
          </p:cNvPr>
          <p:cNvSpPr/>
          <p:nvPr/>
        </p:nvSpPr>
        <p:spPr>
          <a:xfrm>
            <a:off x="6514105" y="4148299"/>
            <a:ext cx="4471211" cy="2363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4851A0BD-2739-0D08-6E83-0A46BC70967E}"/>
              </a:ext>
            </a:extLst>
          </p:cNvPr>
          <p:cNvSpPr txBox="1"/>
          <p:nvPr/>
        </p:nvSpPr>
        <p:spPr>
          <a:xfrm>
            <a:off x="1200786" y="4087679"/>
            <a:ext cx="44712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</a:rPr>
              <a:t>Densidad de movilidad basada en puntos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</a:rPr>
              <a:t>Densidad de movilidad basada en trazas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effectLst/>
                <a:latin typeface="Neue Haas Grotesk Text Pro" panose="020B0504020202020204" pitchFamily="34" charset="77"/>
              </a:rPr>
              <a:t>Caracterización de movilidad por sitios de interes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700" dirty="0">
              <a:solidFill>
                <a:schemeClr val="bg1"/>
              </a:solidFill>
              <a:effectLst/>
              <a:latin typeface="Neue Haas Grotesk Text Pro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700" dirty="0">
                <a:solidFill>
                  <a:schemeClr val="bg1"/>
                </a:solidFill>
                <a:latin typeface="Neue Haas Grotesk Text Pro" panose="020B0504020202020204" pitchFamily="34" charset="77"/>
              </a:rPr>
              <a:t>Estadísticos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7D6BF054-23ED-F9B0-368F-28B1629E5A7C}"/>
              </a:ext>
            </a:extLst>
          </p:cNvPr>
          <p:cNvSpPr txBox="1"/>
          <p:nvPr/>
        </p:nvSpPr>
        <p:spPr>
          <a:xfrm>
            <a:off x="6925422" y="4288954"/>
            <a:ext cx="3913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0" i="0" u="none" strike="noStrike" dirty="0">
                <a:solidFill>
                  <a:schemeClr val="bg1"/>
                </a:solidFill>
                <a:effectLst/>
                <a:latin typeface="+mj-lt"/>
              </a:rPr>
              <a:t>Decision Tree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+mj-lt"/>
              </a:rPr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u="none" dirty="0">
                <a:solidFill>
                  <a:schemeClr val="bg1"/>
                </a:solidFill>
                <a:latin typeface="+mj-lt"/>
              </a:rPr>
              <a:t>SVM for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u="none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+mj-lt"/>
              </a:rPr>
              <a:t>Neural Network</a:t>
            </a:r>
            <a:endParaRPr lang="es-MX" u="none" dirty="0">
              <a:solidFill>
                <a:schemeClr val="bg1"/>
              </a:solidFill>
              <a:latin typeface="+mj-lt"/>
            </a:endParaRPr>
          </a:p>
          <a:p>
            <a:endParaRPr lang="es-MX" b="0" i="0" strike="noStrike" dirty="0">
              <a:solidFill>
                <a:srgbClr val="681DA8"/>
              </a:solidFill>
              <a:effectLst/>
              <a:latin typeface="+mj-lt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8486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4DD10FE8-3DB7-481A-B708-9E14C9BE3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196D7A9-F352-A408-6012-6B7D0A084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" r="1" b="1"/>
          <a:stretch/>
        </p:blipFill>
        <p:spPr>
          <a:xfrm>
            <a:off x="567813" y="516194"/>
            <a:ext cx="11052687" cy="576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4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EA698C-ED25-846E-4368-4E77E66C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14" y="275367"/>
            <a:ext cx="7772400" cy="65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57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D0B14FF-C2BB-DE85-0701-F0156BB1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76" y="0"/>
            <a:ext cx="8499700" cy="31010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6CE315-6DED-490C-D802-0D50A90F9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33" y="3087757"/>
            <a:ext cx="5174463" cy="3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58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0A1E999-1DD8-2C34-C097-28FE7D858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9" r="14758" b="-2"/>
          <a:stretch/>
        </p:blipFill>
        <p:spPr>
          <a:xfrm>
            <a:off x="1060882" y="321733"/>
            <a:ext cx="2475751" cy="22361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366714-5477-FB75-4289-96746AD20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" r="8" b="14896"/>
          <a:stretch/>
        </p:blipFill>
        <p:spPr>
          <a:xfrm>
            <a:off x="4844092" y="262098"/>
            <a:ext cx="2718575" cy="2127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C2239C-ADE8-A37B-F5D6-170AD9AD4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3" r="20290" b="-4"/>
          <a:stretch/>
        </p:blipFill>
        <p:spPr>
          <a:xfrm>
            <a:off x="819545" y="3006496"/>
            <a:ext cx="1838738" cy="33851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751F1E-C19E-1BBB-D05A-23DFFCB404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27" r="-3" b="35840"/>
          <a:stretch/>
        </p:blipFill>
        <p:spPr>
          <a:xfrm>
            <a:off x="3279218" y="3746902"/>
            <a:ext cx="4140687" cy="20575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7DB682-5FEE-1722-9746-8D37C5A1C0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19" r="4" b="1059"/>
          <a:stretch/>
        </p:blipFill>
        <p:spPr>
          <a:xfrm>
            <a:off x="7853268" y="463311"/>
            <a:ext cx="3567362" cy="302963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74FE515-E753-B1EE-5CCA-8334A6795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203" r="4" b="16103"/>
          <a:stretch/>
        </p:blipFill>
        <p:spPr>
          <a:xfrm>
            <a:off x="7853007" y="4599674"/>
            <a:ext cx="3567362" cy="13735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FB31F18-644F-EBD2-DA35-41375F7467CE}"/>
              </a:ext>
            </a:extLst>
          </p:cNvPr>
          <p:cNvSpPr txBox="1"/>
          <p:nvPr/>
        </p:nvSpPr>
        <p:spPr>
          <a:xfrm>
            <a:off x="10595733" y="6391655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Tren ligero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299307-3FEF-6020-A08D-11BB02E78F17}"/>
              </a:ext>
            </a:extLst>
          </p:cNvPr>
          <p:cNvSpPr txBox="1"/>
          <p:nvPr/>
        </p:nvSpPr>
        <p:spPr>
          <a:xfrm>
            <a:off x="2769493" y="262098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Trolebús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77FEAF-476B-D7B3-7962-AC7567A11901}"/>
              </a:ext>
            </a:extLst>
          </p:cNvPr>
          <p:cNvSpPr txBox="1"/>
          <p:nvPr/>
        </p:nvSpPr>
        <p:spPr>
          <a:xfrm>
            <a:off x="3412697" y="2967238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STC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19438A1-595D-BF77-CD5D-5B14FA8EDD36}"/>
              </a:ext>
            </a:extLst>
          </p:cNvPr>
          <p:cNvSpPr txBox="1"/>
          <p:nvPr/>
        </p:nvSpPr>
        <p:spPr>
          <a:xfrm>
            <a:off x="796857" y="6391655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Metrobús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49BA436-F563-2FBB-0B01-3D4EE4790CF1}"/>
              </a:ext>
            </a:extLst>
          </p:cNvPr>
          <p:cNvSpPr txBox="1"/>
          <p:nvPr/>
        </p:nvSpPr>
        <p:spPr>
          <a:xfrm>
            <a:off x="10404818" y="137067"/>
            <a:ext cx="140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Red vial de la CDMX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BE31E07-F053-0B82-811F-F53FB69C35F7}"/>
              </a:ext>
            </a:extLst>
          </p:cNvPr>
          <p:cNvSpPr txBox="1"/>
          <p:nvPr/>
        </p:nvSpPr>
        <p:spPr>
          <a:xfrm>
            <a:off x="4625179" y="252494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RTP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FFE34AC-BD5B-6655-B6D5-844FDF3344AC}"/>
              </a:ext>
            </a:extLst>
          </p:cNvPr>
          <p:cNvSpPr/>
          <p:nvPr/>
        </p:nvSpPr>
        <p:spPr>
          <a:xfrm>
            <a:off x="0" y="954157"/>
            <a:ext cx="1060882" cy="485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412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33B536-6625-AFC6-F265-27AEFFBC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92" y="484095"/>
            <a:ext cx="7772400" cy="549237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5356BEB-1766-5ABE-FC1A-426BEF38CF35}"/>
              </a:ext>
            </a:extLst>
          </p:cNvPr>
          <p:cNvSpPr/>
          <p:nvPr/>
        </p:nvSpPr>
        <p:spPr>
          <a:xfrm>
            <a:off x="2595282" y="5042647"/>
            <a:ext cx="1089212" cy="685800"/>
          </a:xfrm>
          <a:prstGeom prst="rect">
            <a:avLst/>
          </a:prstGeom>
          <a:solidFill>
            <a:srgbClr val="237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FE45306-F3EE-EB3B-ED70-8DB73F0AF448}"/>
              </a:ext>
            </a:extLst>
          </p:cNvPr>
          <p:cNvSpPr/>
          <p:nvPr/>
        </p:nvSpPr>
        <p:spPr>
          <a:xfrm>
            <a:off x="7418296" y="4773706"/>
            <a:ext cx="1089212" cy="954741"/>
          </a:xfrm>
          <a:prstGeom prst="rect">
            <a:avLst/>
          </a:prstGeom>
          <a:solidFill>
            <a:srgbClr val="237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AD681D-2A3E-48B4-073C-D20444AEC700}"/>
              </a:ext>
            </a:extLst>
          </p:cNvPr>
          <p:cNvSpPr/>
          <p:nvPr/>
        </p:nvSpPr>
        <p:spPr>
          <a:xfrm>
            <a:off x="7059708" y="2474259"/>
            <a:ext cx="1089212" cy="578223"/>
          </a:xfrm>
          <a:prstGeom prst="rect">
            <a:avLst/>
          </a:prstGeom>
          <a:solidFill>
            <a:srgbClr val="237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F0279FC-BA82-E90C-346D-973A9C7F6119}"/>
              </a:ext>
            </a:extLst>
          </p:cNvPr>
          <p:cNvSpPr/>
          <p:nvPr/>
        </p:nvSpPr>
        <p:spPr>
          <a:xfrm>
            <a:off x="3250826" y="4316505"/>
            <a:ext cx="867336" cy="349625"/>
          </a:xfrm>
          <a:prstGeom prst="rect">
            <a:avLst/>
          </a:prstGeom>
          <a:solidFill>
            <a:srgbClr val="237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58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D43DDCD-FC3E-FC6B-12B0-3FE586CB43DF}"/>
              </a:ext>
            </a:extLst>
          </p:cNvPr>
          <p:cNvSpPr/>
          <p:nvPr/>
        </p:nvSpPr>
        <p:spPr>
          <a:xfrm>
            <a:off x="-66449" y="2405041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78492C-E1BA-40FB-E948-5EF9A5866A1A}"/>
              </a:ext>
            </a:extLst>
          </p:cNvPr>
          <p:cNvSpPr txBox="1"/>
          <p:nvPr/>
        </p:nvSpPr>
        <p:spPr>
          <a:xfrm>
            <a:off x="-71221" y="2828835"/>
            <a:ext cx="1910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Capas de entrada: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puntos sensados  y rejilla de 300x300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D97E16-A0A6-DA02-0A5F-5B0CB20E829B}"/>
              </a:ext>
            </a:extLst>
          </p:cNvPr>
          <p:cNvSpPr txBox="1"/>
          <p:nvPr/>
        </p:nvSpPr>
        <p:spPr>
          <a:xfrm>
            <a:off x="1839190" y="1704539"/>
            <a:ext cx="153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Geoproceso de corte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B87AEE-BE45-7E33-A517-6037D94BA134}"/>
              </a:ext>
            </a:extLst>
          </p:cNvPr>
          <p:cNvSpPr txBox="1"/>
          <p:nvPr/>
        </p:nvSpPr>
        <p:spPr>
          <a:xfrm>
            <a:off x="4077540" y="4017620"/>
            <a:ext cx="183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Geoproceso de análisis: puntos por polígono</a:t>
            </a: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3DB3CB73-22A3-EF43-A07A-CF0C00625BC4}"/>
              </a:ext>
            </a:extLst>
          </p:cNvPr>
          <p:cNvSpPr/>
          <p:nvPr/>
        </p:nvSpPr>
        <p:spPr>
          <a:xfrm>
            <a:off x="1896800" y="2928941"/>
            <a:ext cx="879800" cy="553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878DD33-1DB5-B2A4-A51B-FF9E02D3B184}"/>
              </a:ext>
            </a:extLst>
          </p:cNvPr>
          <p:cNvSpPr txBox="1"/>
          <p:nvPr/>
        </p:nvSpPr>
        <p:spPr>
          <a:xfrm>
            <a:off x="7276617" y="1596336"/>
            <a:ext cx="183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Geoproceso de análisis: centroides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44A33BE-CF0C-2549-7553-C86900463AD8}"/>
              </a:ext>
            </a:extLst>
          </p:cNvPr>
          <p:cNvSpPr/>
          <p:nvPr/>
        </p:nvSpPr>
        <p:spPr>
          <a:xfrm>
            <a:off x="2762396" y="2424404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8F58A45-0292-2421-BD8A-E649410575BB}"/>
              </a:ext>
            </a:extLst>
          </p:cNvPr>
          <p:cNvSpPr txBox="1"/>
          <p:nvPr/>
        </p:nvSpPr>
        <p:spPr>
          <a:xfrm>
            <a:off x="2696479" y="2907246"/>
            <a:ext cx="1839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entrada: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puntos recortados con la rejilla</a:t>
            </a:r>
          </a:p>
        </p:txBody>
      </p:sp>
      <p:sp>
        <p:nvSpPr>
          <p:cNvPr id="35" name="Flecha derecha 34">
            <a:extLst>
              <a:ext uri="{FF2B5EF4-FFF2-40B4-BE49-F238E27FC236}">
                <a16:creationId xmlns:a16="http://schemas.microsoft.com/office/drawing/2014/main" id="{7DB3F507-F4DF-6A6D-74EF-48555DEB47C1}"/>
              </a:ext>
            </a:extLst>
          </p:cNvPr>
          <p:cNvSpPr/>
          <p:nvPr/>
        </p:nvSpPr>
        <p:spPr>
          <a:xfrm>
            <a:off x="4489283" y="2907246"/>
            <a:ext cx="879800" cy="553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E8CB12-51D0-A15A-34CC-C5A428F8453A}"/>
              </a:ext>
            </a:extLst>
          </p:cNvPr>
          <p:cNvSpPr/>
          <p:nvPr/>
        </p:nvSpPr>
        <p:spPr>
          <a:xfrm>
            <a:off x="5385182" y="2519666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6FF27F8-20DC-A6BD-3D2A-FBA34663E760}"/>
              </a:ext>
            </a:extLst>
          </p:cNvPr>
          <p:cNvSpPr txBox="1"/>
          <p:nvPr/>
        </p:nvSpPr>
        <p:spPr>
          <a:xfrm>
            <a:off x="5385182" y="2907246"/>
            <a:ext cx="1839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entrada: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puntos por polígono</a:t>
            </a:r>
          </a:p>
        </p:txBody>
      </p:sp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E8B73D77-E167-4655-25A3-C3D5644724E5}"/>
              </a:ext>
            </a:extLst>
          </p:cNvPr>
          <p:cNvSpPr/>
          <p:nvPr/>
        </p:nvSpPr>
        <p:spPr>
          <a:xfrm>
            <a:off x="7128168" y="2928942"/>
            <a:ext cx="879800" cy="553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9456C14-589A-7A8C-9E77-ACC702C50A86}"/>
              </a:ext>
            </a:extLst>
          </p:cNvPr>
          <p:cNvSpPr/>
          <p:nvPr/>
        </p:nvSpPr>
        <p:spPr>
          <a:xfrm>
            <a:off x="8007968" y="2549963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F104151-2D2D-2415-5FBE-8AFC06338D7F}"/>
              </a:ext>
            </a:extLst>
          </p:cNvPr>
          <p:cNvSpPr txBox="1"/>
          <p:nvPr/>
        </p:nvSpPr>
        <p:spPr>
          <a:xfrm>
            <a:off x="7936157" y="2957991"/>
            <a:ext cx="1839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entrada: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centroides por polígono</a:t>
            </a:r>
          </a:p>
        </p:txBody>
      </p:sp>
      <p:sp>
        <p:nvSpPr>
          <p:cNvPr id="42" name="Flecha derecha 41">
            <a:extLst>
              <a:ext uri="{FF2B5EF4-FFF2-40B4-BE49-F238E27FC236}">
                <a16:creationId xmlns:a16="http://schemas.microsoft.com/office/drawing/2014/main" id="{68D3C9EF-ADF7-C04F-15CC-8E3BE9FD9CED}"/>
              </a:ext>
            </a:extLst>
          </p:cNvPr>
          <p:cNvSpPr/>
          <p:nvPr/>
        </p:nvSpPr>
        <p:spPr>
          <a:xfrm>
            <a:off x="9636043" y="3000243"/>
            <a:ext cx="879800" cy="553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04E5601-9EDB-8F51-C533-EF7D61D580F7}"/>
              </a:ext>
            </a:extLst>
          </p:cNvPr>
          <p:cNvSpPr/>
          <p:nvPr/>
        </p:nvSpPr>
        <p:spPr>
          <a:xfrm>
            <a:off x="10466624" y="2563060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4697000-5D3C-42D1-2D37-09747F6524EE}"/>
              </a:ext>
            </a:extLst>
          </p:cNvPr>
          <p:cNvSpPr txBox="1"/>
          <p:nvPr/>
        </p:nvSpPr>
        <p:spPr>
          <a:xfrm>
            <a:off x="10434887" y="3188320"/>
            <a:ext cx="1839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>
                <a:solidFill>
                  <a:schemeClr val="bg1"/>
                </a:solidFill>
              </a:rPr>
              <a:t>Interpolación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F999C11-1655-6DB5-9688-DF65BA2C7DAC}"/>
              </a:ext>
            </a:extLst>
          </p:cNvPr>
          <p:cNvSpPr txBox="1"/>
          <p:nvPr/>
        </p:nvSpPr>
        <p:spPr>
          <a:xfrm>
            <a:off x="9453190" y="4089385"/>
            <a:ext cx="183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Interpolación IDW</a:t>
            </a:r>
          </a:p>
        </p:txBody>
      </p:sp>
    </p:spTree>
    <p:extLst>
      <p:ext uri="{BB962C8B-B14F-4D97-AF65-F5344CB8AC3E}">
        <p14:creationId xmlns:p14="http://schemas.microsoft.com/office/powerpoint/2010/main" val="240820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D43DDCD-FC3E-FC6B-12B0-3FE586CB43DF}"/>
              </a:ext>
            </a:extLst>
          </p:cNvPr>
          <p:cNvSpPr/>
          <p:nvPr/>
        </p:nvSpPr>
        <p:spPr>
          <a:xfrm>
            <a:off x="-66449" y="2405041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78492C-E1BA-40FB-E948-5EF9A5866A1A}"/>
              </a:ext>
            </a:extLst>
          </p:cNvPr>
          <p:cNvSpPr txBox="1"/>
          <p:nvPr/>
        </p:nvSpPr>
        <p:spPr>
          <a:xfrm>
            <a:off x="-71221" y="2828835"/>
            <a:ext cx="1910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Capas de entrada: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puntos sensados  y rejilla de 300x300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D97E16-A0A6-DA02-0A5F-5B0CB20E829B}"/>
              </a:ext>
            </a:extLst>
          </p:cNvPr>
          <p:cNvSpPr txBox="1"/>
          <p:nvPr/>
        </p:nvSpPr>
        <p:spPr>
          <a:xfrm>
            <a:off x="1839190" y="1704539"/>
            <a:ext cx="153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Geoproceso de corte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B87AEE-BE45-7E33-A517-6037D94BA134}"/>
              </a:ext>
            </a:extLst>
          </p:cNvPr>
          <p:cNvSpPr txBox="1"/>
          <p:nvPr/>
        </p:nvSpPr>
        <p:spPr>
          <a:xfrm>
            <a:off x="4077540" y="4017620"/>
            <a:ext cx="2018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Geoproceso de análisis: longitudes de línea</a:t>
            </a: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3DB3CB73-22A3-EF43-A07A-CF0C00625BC4}"/>
              </a:ext>
            </a:extLst>
          </p:cNvPr>
          <p:cNvSpPr/>
          <p:nvPr/>
        </p:nvSpPr>
        <p:spPr>
          <a:xfrm>
            <a:off x="1896800" y="2928941"/>
            <a:ext cx="879800" cy="553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878DD33-1DB5-B2A4-A51B-FF9E02D3B184}"/>
              </a:ext>
            </a:extLst>
          </p:cNvPr>
          <p:cNvSpPr txBox="1"/>
          <p:nvPr/>
        </p:nvSpPr>
        <p:spPr>
          <a:xfrm>
            <a:off x="7276617" y="1596336"/>
            <a:ext cx="183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Geoproceso de análisis: centroides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44A33BE-CF0C-2549-7553-C86900463AD8}"/>
              </a:ext>
            </a:extLst>
          </p:cNvPr>
          <p:cNvSpPr/>
          <p:nvPr/>
        </p:nvSpPr>
        <p:spPr>
          <a:xfrm>
            <a:off x="2775038" y="2456965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8F58A45-0292-2421-BD8A-E649410575BB}"/>
              </a:ext>
            </a:extLst>
          </p:cNvPr>
          <p:cNvSpPr txBox="1"/>
          <p:nvPr/>
        </p:nvSpPr>
        <p:spPr>
          <a:xfrm>
            <a:off x="2707353" y="2907246"/>
            <a:ext cx="1839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entrada: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líneas recortadas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por celda</a:t>
            </a:r>
          </a:p>
        </p:txBody>
      </p:sp>
      <p:sp>
        <p:nvSpPr>
          <p:cNvPr id="35" name="Flecha derecha 34">
            <a:extLst>
              <a:ext uri="{FF2B5EF4-FFF2-40B4-BE49-F238E27FC236}">
                <a16:creationId xmlns:a16="http://schemas.microsoft.com/office/drawing/2014/main" id="{7DB3F507-F4DF-6A6D-74EF-48555DEB47C1}"/>
              </a:ext>
            </a:extLst>
          </p:cNvPr>
          <p:cNvSpPr/>
          <p:nvPr/>
        </p:nvSpPr>
        <p:spPr>
          <a:xfrm>
            <a:off x="4489283" y="2907246"/>
            <a:ext cx="879800" cy="553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6E8CB12-51D0-A15A-34CC-C5A428F8453A}"/>
              </a:ext>
            </a:extLst>
          </p:cNvPr>
          <p:cNvSpPr/>
          <p:nvPr/>
        </p:nvSpPr>
        <p:spPr>
          <a:xfrm>
            <a:off x="5385182" y="2519666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6FF27F8-20DC-A6BD-3D2A-FBA34663E760}"/>
              </a:ext>
            </a:extLst>
          </p:cNvPr>
          <p:cNvSpPr txBox="1"/>
          <p:nvPr/>
        </p:nvSpPr>
        <p:spPr>
          <a:xfrm>
            <a:off x="5385182" y="2907246"/>
            <a:ext cx="1839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entrada: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longitudes de línea</a:t>
            </a:r>
          </a:p>
        </p:txBody>
      </p:sp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E8B73D77-E167-4655-25A3-C3D5644724E5}"/>
              </a:ext>
            </a:extLst>
          </p:cNvPr>
          <p:cNvSpPr/>
          <p:nvPr/>
        </p:nvSpPr>
        <p:spPr>
          <a:xfrm>
            <a:off x="7128168" y="2928942"/>
            <a:ext cx="879800" cy="553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9456C14-589A-7A8C-9E77-ACC702C50A86}"/>
              </a:ext>
            </a:extLst>
          </p:cNvPr>
          <p:cNvSpPr/>
          <p:nvPr/>
        </p:nvSpPr>
        <p:spPr>
          <a:xfrm>
            <a:off x="8007968" y="2549963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F104151-2D2D-2415-5FBE-8AFC06338D7F}"/>
              </a:ext>
            </a:extLst>
          </p:cNvPr>
          <p:cNvSpPr txBox="1"/>
          <p:nvPr/>
        </p:nvSpPr>
        <p:spPr>
          <a:xfrm>
            <a:off x="7936157" y="2957991"/>
            <a:ext cx="1839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entrada:</a:t>
            </a:r>
          </a:p>
          <a:p>
            <a:pPr algn="ctr"/>
            <a:r>
              <a:rPr lang="es-MX" sz="1000" b="1" dirty="0">
                <a:solidFill>
                  <a:schemeClr val="bg1"/>
                </a:solidFill>
              </a:rPr>
              <a:t>Capa de centroides por polígono</a:t>
            </a:r>
          </a:p>
        </p:txBody>
      </p:sp>
      <p:sp>
        <p:nvSpPr>
          <p:cNvPr id="42" name="Flecha derecha 41">
            <a:extLst>
              <a:ext uri="{FF2B5EF4-FFF2-40B4-BE49-F238E27FC236}">
                <a16:creationId xmlns:a16="http://schemas.microsoft.com/office/drawing/2014/main" id="{68D3C9EF-ADF7-C04F-15CC-8E3BE9FD9CED}"/>
              </a:ext>
            </a:extLst>
          </p:cNvPr>
          <p:cNvSpPr/>
          <p:nvPr/>
        </p:nvSpPr>
        <p:spPr>
          <a:xfrm>
            <a:off x="9636043" y="3000243"/>
            <a:ext cx="879800" cy="553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04E5601-9EDB-8F51-C533-EF7D61D580F7}"/>
              </a:ext>
            </a:extLst>
          </p:cNvPr>
          <p:cNvSpPr/>
          <p:nvPr/>
        </p:nvSpPr>
        <p:spPr>
          <a:xfrm>
            <a:off x="10466624" y="2563060"/>
            <a:ext cx="1891435" cy="145456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4697000-5D3C-42D1-2D37-09747F6524EE}"/>
              </a:ext>
            </a:extLst>
          </p:cNvPr>
          <p:cNvSpPr txBox="1"/>
          <p:nvPr/>
        </p:nvSpPr>
        <p:spPr>
          <a:xfrm>
            <a:off x="10434887" y="3188320"/>
            <a:ext cx="1839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>
                <a:solidFill>
                  <a:schemeClr val="bg1"/>
                </a:solidFill>
              </a:rPr>
              <a:t>Interpolación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F999C11-1655-6DB5-9688-DF65BA2C7DAC}"/>
              </a:ext>
            </a:extLst>
          </p:cNvPr>
          <p:cNvSpPr txBox="1"/>
          <p:nvPr/>
        </p:nvSpPr>
        <p:spPr>
          <a:xfrm>
            <a:off x="9453190" y="4089385"/>
            <a:ext cx="183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Interpolación IDW</a:t>
            </a:r>
          </a:p>
        </p:txBody>
      </p:sp>
    </p:spTree>
    <p:extLst>
      <p:ext uri="{BB962C8B-B14F-4D97-AF65-F5344CB8AC3E}">
        <p14:creationId xmlns:p14="http://schemas.microsoft.com/office/powerpoint/2010/main" val="421438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77EA105-CC9B-8C7F-59D1-0F195E798F0F}"/>
              </a:ext>
            </a:extLst>
          </p:cNvPr>
          <p:cNvCxnSpPr/>
          <p:nvPr/>
        </p:nvCxnSpPr>
        <p:spPr>
          <a:xfrm>
            <a:off x="3522133" y="1727200"/>
            <a:ext cx="220133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9117E39-3A8B-7AD4-7BFD-75714EB2C632}"/>
              </a:ext>
            </a:extLst>
          </p:cNvPr>
          <p:cNvCxnSpPr>
            <a:cxnSpLocks/>
          </p:cNvCxnSpPr>
          <p:nvPr/>
        </p:nvCxnSpPr>
        <p:spPr>
          <a:xfrm>
            <a:off x="5723467" y="1710267"/>
            <a:ext cx="0" cy="660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A64119E-EAD4-9CFC-BCC1-72B2C7B1864A}"/>
              </a:ext>
            </a:extLst>
          </p:cNvPr>
          <p:cNvCxnSpPr>
            <a:cxnSpLocks/>
          </p:cNvCxnSpPr>
          <p:nvPr/>
        </p:nvCxnSpPr>
        <p:spPr>
          <a:xfrm>
            <a:off x="3539066" y="1727200"/>
            <a:ext cx="0" cy="64346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12404E7-E7E3-5CB8-EC0A-CAA34878C23D}"/>
              </a:ext>
            </a:extLst>
          </p:cNvPr>
          <p:cNvCxnSpPr>
            <a:cxnSpLocks/>
          </p:cNvCxnSpPr>
          <p:nvPr/>
        </p:nvCxnSpPr>
        <p:spPr>
          <a:xfrm>
            <a:off x="2675466" y="2370667"/>
            <a:ext cx="145626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94D08A7-77EF-5B4A-C28C-EB91D184F222}"/>
              </a:ext>
            </a:extLst>
          </p:cNvPr>
          <p:cNvCxnSpPr>
            <a:cxnSpLocks/>
          </p:cNvCxnSpPr>
          <p:nvPr/>
        </p:nvCxnSpPr>
        <p:spPr>
          <a:xfrm>
            <a:off x="5096933" y="2370667"/>
            <a:ext cx="145626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64F2C37-2E5C-A01F-F00C-504062A0E2BB}"/>
              </a:ext>
            </a:extLst>
          </p:cNvPr>
          <p:cNvCxnSpPr>
            <a:cxnSpLocks/>
          </p:cNvCxnSpPr>
          <p:nvPr/>
        </p:nvCxnSpPr>
        <p:spPr>
          <a:xfrm>
            <a:off x="6553200" y="2370667"/>
            <a:ext cx="0" cy="660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F38CF2A-81CA-368A-0E68-D338A3FFDD66}"/>
              </a:ext>
            </a:extLst>
          </p:cNvPr>
          <p:cNvCxnSpPr>
            <a:cxnSpLocks/>
          </p:cNvCxnSpPr>
          <p:nvPr/>
        </p:nvCxnSpPr>
        <p:spPr>
          <a:xfrm>
            <a:off x="5096933" y="2370667"/>
            <a:ext cx="0" cy="660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BFD70B-BCB3-9762-DD95-884EB7D6D917}"/>
              </a:ext>
            </a:extLst>
          </p:cNvPr>
          <p:cNvCxnSpPr>
            <a:cxnSpLocks/>
          </p:cNvCxnSpPr>
          <p:nvPr/>
        </p:nvCxnSpPr>
        <p:spPr>
          <a:xfrm>
            <a:off x="4131733" y="2370667"/>
            <a:ext cx="0" cy="660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4217A3A-A2B8-6D36-D7C7-FFF1ECA87BA0}"/>
              </a:ext>
            </a:extLst>
          </p:cNvPr>
          <p:cNvCxnSpPr>
            <a:cxnSpLocks/>
          </p:cNvCxnSpPr>
          <p:nvPr/>
        </p:nvCxnSpPr>
        <p:spPr>
          <a:xfrm>
            <a:off x="2675466" y="2370667"/>
            <a:ext cx="0" cy="660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F18CEB3-D02A-3EC7-1A4B-B0076523707C}"/>
              </a:ext>
            </a:extLst>
          </p:cNvPr>
          <p:cNvCxnSpPr>
            <a:cxnSpLocks/>
          </p:cNvCxnSpPr>
          <p:nvPr/>
        </p:nvCxnSpPr>
        <p:spPr>
          <a:xfrm>
            <a:off x="2065866" y="3031067"/>
            <a:ext cx="145626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7306B06-F4D4-EA78-DC56-1C2233D6DF71}"/>
              </a:ext>
            </a:extLst>
          </p:cNvPr>
          <p:cNvCxnSpPr>
            <a:cxnSpLocks/>
          </p:cNvCxnSpPr>
          <p:nvPr/>
        </p:nvCxnSpPr>
        <p:spPr>
          <a:xfrm>
            <a:off x="2065866" y="3005667"/>
            <a:ext cx="0" cy="660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6329C93-DD4D-E16C-BBF1-658FF6B61C9A}"/>
              </a:ext>
            </a:extLst>
          </p:cNvPr>
          <p:cNvCxnSpPr>
            <a:cxnSpLocks/>
          </p:cNvCxnSpPr>
          <p:nvPr/>
        </p:nvCxnSpPr>
        <p:spPr>
          <a:xfrm>
            <a:off x="3522133" y="3031067"/>
            <a:ext cx="0" cy="6604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59199273-A0F3-0296-74A4-F38DF303AEA8}"/>
                  </a:ext>
                </a:extLst>
              </p:cNvPr>
              <p:cNvSpPr txBox="1"/>
              <p:nvPr/>
            </p:nvSpPr>
            <p:spPr>
              <a:xfrm>
                <a:off x="4107670" y="1347537"/>
                <a:ext cx="1210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X₁ 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s-MX" dirty="0"/>
                      <m:t>₁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59199273-A0F3-0296-74A4-F38DF303A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670" y="1347537"/>
                <a:ext cx="1210288" cy="369332"/>
              </a:xfrm>
              <a:prstGeom prst="rect">
                <a:avLst/>
              </a:prstGeom>
              <a:blipFill>
                <a:blip r:embed="rId2"/>
                <a:stretch>
                  <a:fillRect l="-4167" t="-6667" b="-2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0EFE3087-0A59-6B8D-CE85-9BBDB8A6EB45}"/>
                  </a:ext>
                </a:extLst>
              </p:cNvPr>
              <p:cNvSpPr txBox="1"/>
              <p:nvPr/>
            </p:nvSpPr>
            <p:spPr>
              <a:xfrm>
                <a:off x="5819720" y="1972619"/>
                <a:ext cx="1210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X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₂</m:t>
                    </m:r>
                  </m:oMath>
                </a14:m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₄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0EFE3087-0A59-6B8D-CE85-9BBDB8A6E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720" y="1972619"/>
                <a:ext cx="1210288" cy="369332"/>
              </a:xfrm>
              <a:prstGeom prst="rect">
                <a:avLst/>
              </a:prstGeom>
              <a:blipFill>
                <a:blip r:embed="rId3"/>
                <a:stretch>
                  <a:fillRect l="-4167" t="-6667" b="-2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618AA6B-A225-20F7-7F4E-2A38E872F19F}"/>
                  </a:ext>
                </a:extLst>
              </p:cNvPr>
              <p:cNvSpPr txBox="1"/>
              <p:nvPr/>
            </p:nvSpPr>
            <p:spPr>
              <a:xfrm>
                <a:off x="2438846" y="1936804"/>
                <a:ext cx="1210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X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₂</m:t>
                    </m:r>
                  </m:oMath>
                </a14:m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₂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618AA6B-A225-20F7-7F4E-2A38E872F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846" y="1936804"/>
                <a:ext cx="1210288" cy="369332"/>
              </a:xfrm>
              <a:prstGeom prst="rect">
                <a:avLst/>
              </a:prstGeom>
              <a:blipFill>
                <a:blip r:embed="rId4"/>
                <a:stretch>
                  <a:fillRect l="-4167" t="-6667" b="-2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EA40CC80-83BB-BC62-10F7-4E539B5D1060}"/>
                  </a:ext>
                </a:extLst>
              </p:cNvPr>
              <p:cNvSpPr txBox="1"/>
              <p:nvPr/>
            </p:nvSpPr>
            <p:spPr>
              <a:xfrm>
                <a:off x="1833702" y="2636335"/>
                <a:ext cx="1210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X₁ 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₃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EA40CC80-83BB-BC62-10F7-4E539B5D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702" y="2636335"/>
                <a:ext cx="1210288" cy="369332"/>
              </a:xfrm>
              <a:prstGeom prst="rect">
                <a:avLst/>
              </a:prstGeom>
              <a:blipFill>
                <a:blip r:embed="rId5"/>
                <a:stretch>
                  <a:fillRect l="-4167" t="-6667" b="-2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adroTexto 27">
            <a:extLst>
              <a:ext uri="{FF2B5EF4-FFF2-40B4-BE49-F238E27FC236}">
                <a16:creationId xmlns:a16="http://schemas.microsoft.com/office/drawing/2014/main" id="{ABAFEBAF-032A-3944-0EA2-7C2E63554972}"/>
              </a:ext>
            </a:extLst>
          </p:cNvPr>
          <p:cNvSpPr txBox="1"/>
          <p:nvPr/>
        </p:nvSpPr>
        <p:spPr>
          <a:xfrm>
            <a:off x="3913632" y="3005667"/>
            <a:ext cx="5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48777DE-4FA9-E8AC-E2E3-EB5A9A3E04AD}"/>
              </a:ext>
            </a:extLst>
          </p:cNvPr>
          <p:cNvSpPr txBox="1"/>
          <p:nvPr/>
        </p:nvSpPr>
        <p:spPr>
          <a:xfrm>
            <a:off x="1833702" y="3699933"/>
            <a:ext cx="5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B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06D4B00-48D6-3C12-BAEF-9E0ABB9A7DA5}"/>
              </a:ext>
            </a:extLst>
          </p:cNvPr>
          <p:cNvSpPr txBox="1"/>
          <p:nvPr/>
        </p:nvSpPr>
        <p:spPr>
          <a:xfrm>
            <a:off x="6291072" y="3014134"/>
            <a:ext cx="5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CF802B-DD2D-D94F-D12B-2443BA13E739}"/>
              </a:ext>
            </a:extLst>
          </p:cNvPr>
          <p:cNvSpPr txBox="1"/>
          <p:nvPr/>
        </p:nvSpPr>
        <p:spPr>
          <a:xfrm>
            <a:off x="4864768" y="3014134"/>
            <a:ext cx="5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D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EC947D3-14F9-21C4-AFB8-6AE3D69DBEFD}"/>
              </a:ext>
            </a:extLst>
          </p:cNvPr>
          <p:cNvSpPr txBox="1"/>
          <p:nvPr/>
        </p:nvSpPr>
        <p:spPr>
          <a:xfrm>
            <a:off x="3260005" y="3719668"/>
            <a:ext cx="5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5809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24444C-6F9F-7005-1525-BB16440D5987}"/>
              </a:ext>
            </a:extLst>
          </p:cNvPr>
          <p:cNvSpPr/>
          <p:nvPr/>
        </p:nvSpPr>
        <p:spPr>
          <a:xfrm>
            <a:off x="48768" y="2718649"/>
            <a:ext cx="2389632" cy="92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D6C9AA-9CEB-2E14-8BBA-ED0805A2CAD0}"/>
              </a:ext>
            </a:extLst>
          </p:cNvPr>
          <p:cNvSpPr/>
          <p:nvPr/>
        </p:nvSpPr>
        <p:spPr>
          <a:xfrm>
            <a:off x="7475049" y="1559650"/>
            <a:ext cx="2389632" cy="92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F28AB26-0BF8-4E22-D5E3-64AD219ACBC5}"/>
              </a:ext>
            </a:extLst>
          </p:cNvPr>
          <p:cNvSpPr/>
          <p:nvPr/>
        </p:nvSpPr>
        <p:spPr>
          <a:xfrm>
            <a:off x="3490299" y="5321977"/>
            <a:ext cx="2389632" cy="92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1BC5F0D-D545-054E-2187-83AD540A05E0}"/>
              </a:ext>
            </a:extLst>
          </p:cNvPr>
          <p:cNvSpPr/>
          <p:nvPr/>
        </p:nvSpPr>
        <p:spPr>
          <a:xfrm>
            <a:off x="3490299" y="4020313"/>
            <a:ext cx="2389632" cy="92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973D3AE-D36C-7343-1BB3-D36F309DA5A5}"/>
              </a:ext>
            </a:extLst>
          </p:cNvPr>
          <p:cNvSpPr/>
          <p:nvPr/>
        </p:nvSpPr>
        <p:spPr>
          <a:xfrm>
            <a:off x="3490299" y="2718649"/>
            <a:ext cx="2389632" cy="92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E73852A-2D0B-AD53-2BD7-D1542E36B328}"/>
              </a:ext>
            </a:extLst>
          </p:cNvPr>
          <p:cNvSpPr/>
          <p:nvPr/>
        </p:nvSpPr>
        <p:spPr>
          <a:xfrm>
            <a:off x="3490299" y="1416985"/>
            <a:ext cx="2389632" cy="92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5B167A6-5A84-C989-369E-899AA0811205}"/>
              </a:ext>
            </a:extLst>
          </p:cNvPr>
          <p:cNvSpPr/>
          <p:nvPr/>
        </p:nvSpPr>
        <p:spPr>
          <a:xfrm>
            <a:off x="7475049" y="4448166"/>
            <a:ext cx="2389632" cy="92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CE29318-B525-CCE7-C253-13A9D4D0CF66}"/>
              </a:ext>
            </a:extLst>
          </p:cNvPr>
          <p:cNvSpPr/>
          <p:nvPr/>
        </p:nvSpPr>
        <p:spPr>
          <a:xfrm>
            <a:off x="7480129" y="2954406"/>
            <a:ext cx="2389632" cy="9265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C139237-1997-DC41-4A36-B55BCD0EF9F8}"/>
              </a:ext>
            </a:extLst>
          </p:cNvPr>
          <p:cNvSpPr/>
          <p:nvPr/>
        </p:nvSpPr>
        <p:spPr>
          <a:xfrm>
            <a:off x="2907792" y="338328"/>
            <a:ext cx="3560064" cy="6181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FF4E6C4-20B4-9489-167B-14AA873240D1}"/>
              </a:ext>
            </a:extLst>
          </p:cNvPr>
          <p:cNvSpPr txBox="1"/>
          <p:nvPr/>
        </p:nvSpPr>
        <p:spPr>
          <a:xfrm>
            <a:off x="338667" y="2858946"/>
            <a:ext cx="209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Preprocesado de los datos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4768BB-5C3C-2D45-4A9A-5CDA1075DA94}"/>
              </a:ext>
            </a:extLst>
          </p:cNvPr>
          <p:cNvSpPr txBox="1"/>
          <p:nvPr/>
        </p:nvSpPr>
        <p:spPr>
          <a:xfrm>
            <a:off x="3490299" y="583118"/>
            <a:ext cx="209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Modelos de regresión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E5CFFE5-4FFA-6C8C-EE92-B089476730F9}"/>
              </a:ext>
            </a:extLst>
          </p:cNvPr>
          <p:cNvSpPr txBox="1"/>
          <p:nvPr/>
        </p:nvSpPr>
        <p:spPr>
          <a:xfrm>
            <a:off x="3612218" y="1561617"/>
            <a:ext cx="209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Decision Tree Regressor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6A40B85-5EC5-E7C6-EDCD-4E0C85EDD3E7}"/>
              </a:ext>
            </a:extLst>
          </p:cNvPr>
          <p:cNvSpPr txBox="1"/>
          <p:nvPr/>
        </p:nvSpPr>
        <p:spPr>
          <a:xfrm>
            <a:off x="3612219" y="2858946"/>
            <a:ext cx="209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Random Forest Regressor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EA525E-DB44-6561-0394-C4905A7566C0}"/>
              </a:ext>
            </a:extLst>
          </p:cNvPr>
          <p:cNvSpPr txBox="1"/>
          <p:nvPr/>
        </p:nvSpPr>
        <p:spPr>
          <a:xfrm>
            <a:off x="3597316" y="4156361"/>
            <a:ext cx="209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SVM for regression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D852D7-FA28-EE4A-FCFE-5BAF6F39AD37}"/>
              </a:ext>
            </a:extLst>
          </p:cNvPr>
          <p:cNvSpPr txBox="1"/>
          <p:nvPr/>
        </p:nvSpPr>
        <p:spPr>
          <a:xfrm>
            <a:off x="3597317" y="5494516"/>
            <a:ext cx="209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Neural</a:t>
            </a:r>
          </a:p>
          <a:p>
            <a:pPr algn="ctr"/>
            <a:r>
              <a:rPr lang="es-MX" b="1" dirty="0"/>
              <a:t>Network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4EED7D3-402B-9738-ADAE-14427DA77C09}"/>
              </a:ext>
            </a:extLst>
          </p:cNvPr>
          <p:cNvSpPr/>
          <p:nvPr/>
        </p:nvSpPr>
        <p:spPr>
          <a:xfrm>
            <a:off x="7242724" y="688801"/>
            <a:ext cx="2777067" cy="5174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4DE7669-523A-AD8B-61BD-45896BBE8D61}"/>
              </a:ext>
            </a:extLst>
          </p:cNvPr>
          <p:cNvSpPr txBox="1"/>
          <p:nvPr/>
        </p:nvSpPr>
        <p:spPr>
          <a:xfrm>
            <a:off x="7527205" y="869942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Resultados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8267806-0292-322D-07B4-ED0E572B09C1}"/>
              </a:ext>
            </a:extLst>
          </p:cNvPr>
          <p:cNvSpPr txBox="1"/>
          <p:nvPr/>
        </p:nvSpPr>
        <p:spPr>
          <a:xfrm>
            <a:off x="7564795" y="1813229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Accuracy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71EDE02-376F-28C1-6271-723E40122A0A}"/>
              </a:ext>
            </a:extLst>
          </p:cNvPr>
          <p:cNvSpPr txBox="1"/>
          <p:nvPr/>
        </p:nvSpPr>
        <p:spPr>
          <a:xfrm>
            <a:off x="7581390" y="3307778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Recall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EF474EC-B342-C6F9-8875-107700BBF5B7}"/>
              </a:ext>
            </a:extLst>
          </p:cNvPr>
          <p:cNvSpPr txBox="1"/>
          <p:nvPr/>
        </p:nvSpPr>
        <p:spPr>
          <a:xfrm>
            <a:off x="7619998" y="4762239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Precision</a:t>
            </a: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98BB1A45-039E-FB92-D24A-FE26D376F1D7}"/>
              </a:ext>
            </a:extLst>
          </p:cNvPr>
          <p:cNvSpPr/>
          <p:nvPr/>
        </p:nvSpPr>
        <p:spPr>
          <a:xfrm>
            <a:off x="2447543" y="2989458"/>
            <a:ext cx="751163" cy="428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Flecha derecha 24">
            <a:extLst>
              <a:ext uri="{FF2B5EF4-FFF2-40B4-BE49-F238E27FC236}">
                <a16:creationId xmlns:a16="http://schemas.microsoft.com/office/drawing/2014/main" id="{2EA070C5-D59B-3A0A-39E4-4D0111CF8A3E}"/>
              </a:ext>
            </a:extLst>
          </p:cNvPr>
          <p:cNvSpPr/>
          <p:nvPr/>
        </p:nvSpPr>
        <p:spPr>
          <a:xfrm>
            <a:off x="6463116" y="3000756"/>
            <a:ext cx="751163" cy="428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757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7F703F44-AD06-17B3-E6B3-D116C08F1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2" r="11591" b="2"/>
          <a:stretch/>
        </p:blipFill>
        <p:spPr>
          <a:xfrm>
            <a:off x="0" y="99392"/>
            <a:ext cx="3439571" cy="5340626"/>
          </a:xfrm>
          <a:prstGeom prst="rect">
            <a:avLst/>
          </a:prstGeom>
        </p:spPr>
      </p:pic>
      <p:sp>
        <p:nvSpPr>
          <p:cNvPr id="6" name="Flecha derecha 5">
            <a:extLst>
              <a:ext uri="{FF2B5EF4-FFF2-40B4-BE49-F238E27FC236}">
                <a16:creationId xmlns:a16="http://schemas.microsoft.com/office/drawing/2014/main" id="{770C14C9-1CAE-9552-0560-810A81F05A14}"/>
              </a:ext>
            </a:extLst>
          </p:cNvPr>
          <p:cNvSpPr/>
          <p:nvPr/>
        </p:nvSpPr>
        <p:spPr>
          <a:xfrm>
            <a:off x="3439571" y="2289313"/>
            <a:ext cx="901148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E50319-7735-066E-BB8B-47166DF38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3" r="36523" b="-1"/>
          <a:stretch/>
        </p:blipFill>
        <p:spPr>
          <a:xfrm>
            <a:off x="4358466" y="99392"/>
            <a:ext cx="3439571" cy="53406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E30624-60A9-77F7-4B9F-AB79E6D65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40" r="22509" b="-3"/>
          <a:stretch/>
        </p:blipFill>
        <p:spPr>
          <a:xfrm>
            <a:off x="8752429" y="99392"/>
            <a:ext cx="3439571" cy="5340626"/>
          </a:xfrm>
          <a:prstGeom prst="rect">
            <a:avLst/>
          </a:prstGeom>
        </p:spPr>
      </p:pic>
      <p:sp>
        <p:nvSpPr>
          <p:cNvPr id="9" name="Flecha derecha 8">
            <a:extLst>
              <a:ext uri="{FF2B5EF4-FFF2-40B4-BE49-F238E27FC236}">
                <a16:creationId xmlns:a16="http://schemas.microsoft.com/office/drawing/2014/main" id="{D768A913-24B9-29DD-43ED-5651F8EE1E14}"/>
              </a:ext>
            </a:extLst>
          </p:cNvPr>
          <p:cNvSpPr/>
          <p:nvPr/>
        </p:nvSpPr>
        <p:spPr>
          <a:xfrm>
            <a:off x="7815785" y="2189921"/>
            <a:ext cx="901148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543FF-63D0-383B-C80D-EFD79166E4EB}"/>
              </a:ext>
            </a:extLst>
          </p:cNvPr>
          <p:cNvSpPr txBox="1"/>
          <p:nvPr/>
        </p:nvSpPr>
        <p:spPr>
          <a:xfrm>
            <a:off x="132522" y="5539409"/>
            <a:ext cx="1205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                   a)                                                                          b)                                                                     c)</a:t>
            </a:r>
          </a:p>
        </p:txBody>
      </p:sp>
    </p:spTree>
    <p:extLst>
      <p:ext uri="{BB962C8B-B14F-4D97-AF65-F5344CB8AC3E}">
        <p14:creationId xmlns:p14="http://schemas.microsoft.com/office/powerpoint/2010/main" val="359298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FCB283E-228E-3311-9780-B6E4B9AA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21"/>
            <a:ext cx="8415130" cy="38803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311DC9-1AD3-CCEE-C339-B9216A9A8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812" y="132520"/>
            <a:ext cx="3178605" cy="66260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28B1E9-D21E-4DE4-C6D4-0D5213402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25" y="4187686"/>
            <a:ext cx="8324487" cy="18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9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A0117A3-F1DE-C17E-684F-A2472F02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109"/>
            <a:ext cx="12233494" cy="63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8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0C7C45-5344-D55B-4E23-1CB1F5C85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9148"/>
            <a:ext cx="5075825" cy="29974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3882C7-A871-DF82-9AD4-7BD01891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97" y="0"/>
            <a:ext cx="4691270" cy="3276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FE54466-1B6D-8A0E-A90F-7A58B40F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5000"/>
            <a:ext cx="5397500" cy="3962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4DE0145-6B67-0175-910C-0559E3F37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451" y="3136600"/>
            <a:ext cx="5524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05883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5050</TotalTime>
  <Words>221</Words>
  <Application>Microsoft Macintosh PowerPoint</Application>
  <PresentationFormat>Panorámica</PresentationFormat>
  <Paragraphs>75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Cambria Math</vt:lpstr>
      <vt:lpstr>Neue Haas Grotesk Text Pro</vt:lpstr>
      <vt:lpstr>BjornVTI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ENRIQUE GUZMAN SILVA</dc:creator>
  <cp:lastModifiedBy>RAUL ERICK GUZMAN SILVA</cp:lastModifiedBy>
  <cp:revision>12</cp:revision>
  <dcterms:created xsi:type="dcterms:W3CDTF">2023-03-08T19:50:41Z</dcterms:created>
  <dcterms:modified xsi:type="dcterms:W3CDTF">2023-04-19T06:35:56Z</dcterms:modified>
</cp:coreProperties>
</file>